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1231" r:id="rId2"/>
    <p:sldId id="1232" r:id="rId3"/>
    <p:sldId id="1234" r:id="rId4"/>
    <p:sldId id="1240" r:id="rId5"/>
    <p:sldId id="632" r:id="rId6"/>
    <p:sldId id="1233" r:id="rId7"/>
    <p:sldId id="1235" r:id="rId8"/>
    <p:sldId id="577" r:id="rId9"/>
    <p:sldId id="1236" r:id="rId10"/>
    <p:sldId id="1237" r:id="rId11"/>
    <p:sldId id="1238" r:id="rId12"/>
    <p:sldId id="1239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686" autoAdjust="0"/>
    <p:restoredTop sz="77965"/>
  </p:normalViewPr>
  <p:slideViewPr>
    <p:cSldViewPr snapToGrid="0">
      <p:cViewPr varScale="1">
        <p:scale>
          <a:sx n="78" d="100"/>
          <a:sy n="78" d="100"/>
        </p:scale>
        <p:origin x="70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2899F5-AE01-4E89-9BFB-7FB0BD2977B6}" type="datetimeFigureOut">
              <a:rPr lang="en-US" smtClean="0"/>
              <a:t>9/4/18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989212-E17A-414E-AABB-8EB350D93E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2255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Elite performers lead time, </a:t>
            </a:r>
            <a:r>
              <a:rPr lang="en-US" dirty="0" smtClean="0"/>
              <a:t>reporting that the time from committing code to having that code successfully deployed in production, conservative upper end estimate of “less than one hour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-90786" y="-417001"/>
            <a:ext cx="181571" cy="462359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99AAE953-3978-4180-A2F2-7B8822292639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4809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Elite performers reported a change failure rate between zero and 15 percent,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-90786" y="-417001"/>
            <a:ext cx="181571" cy="462359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99AAE953-3978-4180-A2F2-7B8822292639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60618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Elites - only 5% of deployments is manual</a:t>
            </a:r>
            <a:r>
              <a:rPr lang="en-US" baseline="0" dirty="0" smtClean="0"/>
              <a:t> work, only spend 1/3 the time on customer support work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-90786" y="-417001"/>
            <a:ext cx="181571" cy="462359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99AAE953-3978-4180-A2F2-7B8822292639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02604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What is minimum tool set needed in DevOps?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92A52E-C819-4009-9C3F-DCFC6ADA556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7991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92A52E-C819-4009-9C3F-DCFC6ADA556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6572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5CFC9A4-2523-4E2B-B54D-819411FD0D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703C1628-FF04-479C-83B7-96778106FF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F72F98F5-8FCF-4645-BA1C-2488422B66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716DF-A0FE-421B-9D6A-616D20A9BADD}" type="datetimeFigureOut">
              <a:rPr lang="en-US" smtClean="0"/>
              <a:t>9/4/18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FE3C38F8-4871-4BDA-95CF-50549FB103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702EB73B-A303-4AFC-981C-489F9A2B2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EAAE8-AB3B-46D3-A565-931BA885B5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3161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6C71ECF-B487-4DA8-BB5A-8327A662F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98FAF186-056A-45A4-91A7-FBF773A6BC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BFE85F2D-93D8-443A-BAF1-89503D7C67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716DF-A0FE-421B-9D6A-616D20A9BADD}" type="datetimeFigureOut">
              <a:rPr lang="en-US" smtClean="0"/>
              <a:t>9/4/18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677B280-5201-4787-A53B-EB8726DFA6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DAA2C023-0BE8-4501-A400-05C57202B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EAAE8-AB3B-46D3-A565-931BA885B5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1388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19B149D6-17E5-4312-9EEB-9145C6EB42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16451BE0-CB97-45F4-B161-EDFEBB94FA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20CFF647-B0F6-420D-A773-17068C4446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716DF-A0FE-421B-9D6A-616D20A9BADD}" type="datetimeFigureOut">
              <a:rPr lang="en-US" smtClean="0"/>
              <a:t>9/4/18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F00F7203-523E-4D1F-9F55-95A135B748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26FA2CE8-49B5-4141-8C19-7BAD579C7C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EAAE8-AB3B-46D3-A565-931BA885B5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3193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DA1BEBF-62E1-4A2E-BCE5-C47970FCE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2920A1B-D653-421F-8649-ACF60FF289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E3B892EF-A1BA-434F-B4CB-FBB2BF8000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716DF-A0FE-421B-9D6A-616D20A9BADD}" type="datetimeFigureOut">
              <a:rPr lang="en-US" smtClean="0"/>
              <a:t>9/4/18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FDFCD270-E3E5-4829-943C-93CB0E45C0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EB512AB-ED85-4B7B-A155-BFEF81A00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EAAE8-AB3B-46D3-A565-931BA885B5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963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8776171-80FD-47D8-BAA2-1D3CFBFB5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B3E8E4C1-D146-41B5-A352-C9229E356E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713FC6D6-ABD9-46B5-9260-C98ED8955E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716DF-A0FE-421B-9D6A-616D20A9BADD}" type="datetimeFigureOut">
              <a:rPr lang="en-US" smtClean="0"/>
              <a:t>9/4/18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957F8BD3-1EA2-4B6D-B447-A57E7BD8B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4EA33928-A900-4AC0-B720-71163DA88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EAAE8-AB3B-46D3-A565-931BA885B5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354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7874898-B31B-4116-A82E-3B45380BD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D7419D9-1F5E-406E-A55A-454772C061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B1AF7794-B8B0-4F9A-BF9C-E3CFDB76FE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07A112E1-DFD5-4F40-9B49-A40570E0E4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716DF-A0FE-421B-9D6A-616D20A9BADD}" type="datetimeFigureOut">
              <a:rPr lang="en-US" smtClean="0"/>
              <a:t>9/4/18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2CCF752E-750A-47BE-BCA7-6AF706EBD2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84672568-FC4C-45FB-95B1-A112AC6AE6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EAAE8-AB3B-46D3-A565-931BA885B5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312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22C9006-E471-4E11-92FD-441F7481DC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16D419A6-016A-4C7D-B409-DA28A49B6B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827EAB4B-7BDF-478D-A94A-16A1C35A1E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93B81B4A-2DB4-4B07-81C5-C70D42CC6EB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697FC0C6-050F-4DBA-B26B-E8FE75FC571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3729AD83-DA67-4B89-9401-203DB2A1B0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716DF-A0FE-421B-9D6A-616D20A9BADD}" type="datetimeFigureOut">
              <a:rPr lang="en-US" smtClean="0"/>
              <a:t>9/4/18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9EDF7A0C-44DD-4805-A87A-D9A68E5E9E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B2B95555-9AD6-458D-BFC5-6349B909BA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EAAE8-AB3B-46D3-A565-931BA885B5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5454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683B9A9-DCB7-4F64-BADB-89793990E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221A52B9-F4DE-43CF-A7EF-1ECD51D3E5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716DF-A0FE-421B-9D6A-616D20A9BADD}" type="datetimeFigureOut">
              <a:rPr lang="en-US" smtClean="0"/>
              <a:t>9/4/18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942F20CB-AFA7-475E-9DFF-363D466D61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79C8D59B-58F6-4CB2-9280-D975BEBE4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EAAE8-AB3B-46D3-A565-931BA885B5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2455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46D01BE3-D50E-4EDC-9204-F5D90142CB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716DF-A0FE-421B-9D6A-616D20A9BADD}" type="datetimeFigureOut">
              <a:rPr lang="en-US" smtClean="0"/>
              <a:t>9/4/18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90BE73D1-91C9-4772-8502-4012D72426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4F39E3C0-9C22-4E93-A8CD-9545603FD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EAAE8-AB3B-46D3-A565-931BA885B5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1405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7D0B3AC-E73E-4695-B21A-300AA31117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6DC9D5F-DB0F-471D-AF2A-871ECF7CCD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E50E3EE8-3292-43BF-A93E-F67666F3E2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8442D6F8-15E0-4617-8A0F-6FDC6FA62F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716DF-A0FE-421B-9D6A-616D20A9BADD}" type="datetimeFigureOut">
              <a:rPr lang="en-US" smtClean="0"/>
              <a:t>9/4/18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A8E98E8E-195B-4080-9DF9-A1CE58B43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2F5E1B3-3706-4E66-B7D5-9A7074E83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EAAE8-AB3B-46D3-A565-931BA885B5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7511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FADE8F5-53D9-43C2-814E-EC3F527AB3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90608AB4-3F6F-4930-AC68-7A8C91765FE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4FB93728-CC00-4ECA-BFD3-244D70BCC9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BCB06EEA-BFB6-4CEA-93F1-628DDE5868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716DF-A0FE-421B-9D6A-616D20A9BADD}" type="datetimeFigureOut">
              <a:rPr lang="en-US" smtClean="0"/>
              <a:t>9/4/18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17CB2C68-F676-43F7-8F15-C3A2A9998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759DC4E4-C587-42F8-BCE3-69BC7866C8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EAAE8-AB3B-46D3-A565-931BA885B5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4229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CA402EB4-3673-4785-85E5-93541A0551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B5E32523-C3C4-4025-A658-EC05CAE26F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1498E944-3093-44CC-A789-27F03CB2F8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F716DF-A0FE-421B-9D6A-616D20A9BADD}" type="datetimeFigureOut">
              <a:rPr lang="en-US" smtClean="0"/>
              <a:t>9/4/18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AE2D3BC5-C31E-4FFC-A742-B0CCCC1F87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B6AC03BD-1D7D-4228-8D84-07DC952987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1EAAE8-AB3B-46D3-A565-931BA885B5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968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tiff"/><Relationship Id="rId6" Type="http://schemas.openxmlformats.org/officeDocument/2006/relationships/image" Target="../media/image7.jpeg"/><Relationship Id="rId7" Type="http://schemas.openxmlformats.org/officeDocument/2006/relationships/image" Target="../media/image8.png"/><Relationship Id="rId8" Type="http://schemas.openxmlformats.org/officeDocument/2006/relationships/image" Target="../media/image9.png"/><Relationship Id="rId9" Type="http://schemas.openxmlformats.org/officeDocument/2006/relationships/image" Target="../media/image10.em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233"/>
          <p:cNvSpPr txBox="1">
            <a:spLocks/>
          </p:cNvSpPr>
          <p:nvPr/>
        </p:nvSpPr>
        <p:spPr bwMode="auto">
          <a:xfrm>
            <a:off x="406400" y="1600210"/>
            <a:ext cx="4334000" cy="2652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1881" tIns="60924" rIns="121881" bIns="60924" numCol="1" anchor="t" anchorCtr="0" compatLnSpc="1">
            <a:prstTxWarp prst="textNoShape">
              <a:avLst/>
            </a:prstTxWarp>
            <a:noAutofit/>
          </a:bodyPr>
          <a:lstStyle>
            <a:lvl1pPr marL="257189" indent="-257189" algn="l" rtl="0" eaLnBrk="1" fontAlgn="base" hangingPunct="1">
              <a:lnSpc>
                <a:spcPct val="90000"/>
              </a:lnSpc>
              <a:spcBef>
                <a:spcPts val="450"/>
              </a:spcBef>
              <a:spcAft>
                <a:spcPct val="0"/>
              </a:spcAft>
              <a:buClr>
                <a:srgbClr val="FDBE57"/>
              </a:buClr>
              <a:buFont typeface="Wingdings" pitchFamily="2" charset="2"/>
              <a:buChar char="§"/>
              <a:defRPr sz="2800" kern="1200">
                <a:solidFill>
                  <a:schemeClr val="tx1"/>
                </a:solidFill>
                <a:latin typeface="Arial" pitchFamily="34" charset="0"/>
                <a:ea typeface="Verdana" pitchFamily="34" charset="0"/>
                <a:cs typeface="Arial" pitchFamily="34" charset="0"/>
              </a:defRPr>
            </a:lvl1pPr>
            <a:lvl2pPr marL="557235" indent="-214325" algn="l" rtl="0" eaLnBrk="1" fontAlgn="base" hangingPunct="1">
              <a:lnSpc>
                <a:spcPct val="90000"/>
              </a:lnSpc>
              <a:spcBef>
                <a:spcPts val="300"/>
              </a:spcBef>
              <a:spcAft>
                <a:spcPct val="0"/>
              </a:spcAft>
              <a:buClr>
                <a:srgbClr val="FDBE57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Arial" pitchFamily="34" charset="0"/>
                <a:ea typeface="Verdana" pitchFamily="34" charset="0"/>
                <a:cs typeface="Arial" pitchFamily="34" charset="0"/>
              </a:defRPr>
            </a:lvl2pPr>
            <a:lvl3pPr marL="857290" indent="-171460" algn="l" rtl="0" eaLnBrk="1" fontAlgn="base" hangingPunct="1">
              <a:lnSpc>
                <a:spcPct val="90000"/>
              </a:lnSpc>
              <a:spcBef>
                <a:spcPts val="225"/>
              </a:spcBef>
              <a:spcAft>
                <a:spcPct val="0"/>
              </a:spcAft>
              <a:buClr>
                <a:srgbClr val="FDBE57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Arial" pitchFamily="34" charset="0"/>
                <a:ea typeface="Verdana" pitchFamily="34" charset="0"/>
                <a:cs typeface="Arial" pitchFamily="34" charset="0"/>
              </a:defRPr>
            </a:lvl3pPr>
            <a:lvl4pPr marL="1200200" indent="-17146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Verdana" pitchFamily="34" charset="0"/>
                <a:cs typeface="Verdana" pitchFamily="34" charset="0"/>
              </a:defRPr>
            </a:lvl4pPr>
            <a:lvl5pPr marL="1543112" indent="-17146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Verdana" pitchFamily="34" charset="0"/>
                <a:cs typeface="Verdana" pitchFamily="34" charset="0"/>
              </a:defRPr>
            </a:lvl5pPr>
            <a:lvl6pPr marL="1886030" indent="-171460" algn="l" defTabSz="6858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945" indent="-171460" algn="l" defTabSz="6858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860" indent="-171460" algn="l" defTabSz="6858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772" indent="-171460" algn="l" defTabSz="6858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Clr>
                <a:schemeClr val="dk1"/>
              </a:buClr>
              <a:buNone/>
            </a:pPr>
            <a:endParaRPr lang="en-US" sz="2400" dirty="0">
              <a:solidFill>
                <a:srgbClr val="434343"/>
              </a:solidFill>
            </a:endParaRPr>
          </a:p>
          <a:p>
            <a:pPr marL="0" indent="0">
              <a:spcBef>
                <a:spcPts val="0"/>
              </a:spcBef>
              <a:buClr>
                <a:schemeClr val="dk1"/>
              </a:buClr>
              <a:buSzPct val="25000"/>
              <a:buNone/>
            </a:pPr>
            <a:r>
              <a:rPr lang="en-US" sz="12800" b="1" dirty="0">
                <a:solidFill>
                  <a:srgbClr val="434343"/>
                </a:solidFill>
              </a:rPr>
              <a:t>46x</a:t>
            </a:r>
          </a:p>
          <a:p>
            <a:pPr marL="0" indent="0">
              <a:spcBef>
                <a:spcPts val="0"/>
              </a:spcBef>
              <a:buClr>
                <a:schemeClr val="dk1"/>
              </a:buClr>
              <a:buNone/>
            </a:pPr>
            <a:endParaRPr lang="en-US" sz="1600" dirty="0">
              <a:solidFill>
                <a:srgbClr val="434343"/>
              </a:solidFill>
            </a:endParaRPr>
          </a:p>
        </p:txBody>
      </p:sp>
      <p:sp>
        <p:nvSpPr>
          <p:cNvPr id="8" name="Shape 235"/>
          <p:cNvSpPr txBox="1">
            <a:spLocks/>
          </p:cNvSpPr>
          <p:nvPr/>
        </p:nvSpPr>
        <p:spPr bwMode="auto">
          <a:xfrm>
            <a:off x="5739621" y="1600210"/>
            <a:ext cx="5719035" cy="2652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1881" tIns="60924" rIns="121881" bIns="60924" numCol="1" anchor="t" anchorCtr="0" compatLnSpc="1">
            <a:prstTxWarp prst="textNoShape">
              <a:avLst/>
            </a:prstTxWarp>
            <a:noAutofit/>
          </a:bodyPr>
          <a:lstStyle>
            <a:lvl1pPr marL="257189" indent="-257189" algn="l" rtl="0" eaLnBrk="1" fontAlgn="base" hangingPunct="1">
              <a:lnSpc>
                <a:spcPct val="90000"/>
              </a:lnSpc>
              <a:spcBef>
                <a:spcPts val="450"/>
              </a:spcBef>
              <a:spcAft>
                <a:spcPct val="0"/>
              </a:spcAft>
              <a:buClr>
                <a:srgbClr val="FDBE57"/>
              </a:buClr>
              <a:buFont typeface="Wingdings" pitchFamily="2" charset="2"/>
              <a:buChar char="§"/>
              <a:defRPr sz="2800" kern="1200">
                <a:solidFill>
                  <a:schemeClr val="tx1"/>
                </a:solidFill>
                <a:latin typeface="Arial" pitchFamily="34" charset="0"/>
                <a:ea typeface="Verdana" pitchFamily="34" charset="0"/>
                <a:cs typeface="Arial" pitchFamily="34" charset="0"/>
              </a:defRPr>
            </a:lvl1pPr>
            <a:lvl2pPr marL="557235" indent="-214325" algn="l" rtl="0" eaLnBrk="1" fontAlgn="base" hangingPunct="1">
              <a:lnSpc>
                <a:spcPct val="90000"/>
              </a:lnSpc>
              <a:spcBef>
                <a:spcPts val="300"/>
              </a:spcBef>
              <a:spcAft>
                <a:spcPct val="0"/>
              </a:spcAft>
              <a:buClr>
                <a:srgbClr val="FDBE57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Arial" pitchFamily="34" charset="0"/>
                <a:ea typeface="Verdana" pitchFamily="34" charset="0"/>
                <a:cs typeface="Arial" pitchFamily="34" charset="0"/>
              </a:defRPr>
            </a:lvl2pPr>
            <a:lvl3pPr marL="857290" indent="-171460" algn="l" rtl="0" eaLnBrk="1" fontAlgn="base" hangingPunct="1">
              <a:lnSpc>
                <a:spcPct val="90000"/>
              </a:lnSpc>
              <a:spcBef>
                <a:spcPts val="225"/>
              </a:spcBef>
              <a:spcAft>
                <a:spcPct val="0"/>
              </a:spcAft>
              <a:buClr>
                <a:srgbClr val="FDBE57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Arial" pitchFamily="34" charset="0"/>
                <a:ea typeface="Verdana" pitchFamily="34" charset="0"/>
                <a:cs typeface="Arial" pitchFamily="34" charset="0"/>
              </a:defRPr>
            </a:lvl3pPr>
            <a:lvl4pPr marL="1200200" indent="-17146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Verdana" pitchFamily="34" charset="0"/>
                <a:cs typeface="Verdana" pitchFamily="34" charset="0"/>
              </a:defRPr>
            </a:lvl4pPr>
            <a:lvl5pPr marL="1543112" indent="-17146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Verdana" pitchFamily="34" charset="0"/>
                <a:cs typeface="Verdana" pitchFamily="34" charset="0"/>
              </a:defRPr>
            </a:lvl5pPr>
            <a:lvl6pPr marL="1886030" indent="-171460" algn="l" defTabSz="6858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945" indent="-171460" algn="l" defTabSz="6858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860" indent="-171460" algn="l" defTabSz="6858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772" indent="-171460" algn="l" defTabSz="6858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Clr>
                <a:schemeClr val="dk1"/>
              </a:buClr>
              <a:buNone/>
            </a:pPr>
            <a:endParaRPr lang="en-US" sz="2400" dirty="0">
              <a:solidFill>
                <a:srgbClr val="434343"/>
              </a:solidFill>
            </a:endParaRPr>
          </a:p>
          <a:p>
            <a:pPr marL="0" indent="0">
              <a:spcBef>
                <a:spcPts val="0"/>
              </a:spcBef>
              <a:buClr>
                <a:schemeClr val="dk1"/>
              </a:buClr>
              <a:buSzPct val="25000"/>
              <a:buNone/>
            </a:pPr>
            <a:r>
              <a:rPr lang="fi-FI" sz="12800" b="1" dirty="0" smtClean="0">
                <a:solidFill>
                  <a:srgbClr val="434343"/>
                </a:solidFill>
              </a:rPr>
              <a:t>2,555</a:t>
            </a:r>
            <a:r>
              <a:rPr lang="en-US" sz="12800" b="1" dirty="0" smtClean="0">
                <a:solidFill>
                  <a:srgbClr val="434343"/>
                </a:solidFill>
              </a:rPr>
              <a:t>x</a:t>
            </a:r>
            <a:endParaRPr lang="en-US" sz="12800" b="1" dirty="0">
              <a:solidFill>
                <a:srgbClr val="434343"/>
              </a:solidFill>
            </a:endParaRPr>
          </a:p>
          <a:p>
            <a:pPr marL="0" indent="0">
              <a:spcBef>
                <a:spcPts val="0"/>
              </a:spcBef>
              <a:buClr>
                <a:schemeClr val="dk1"/>
              </a:buClr>
              <a:buNone/>
            </a:pPr>
            <a:endParaRPr lang="en-US" sz="1600" dirty="0">
              <a:solidFill>
                <a:srgbClr val="434343"/>
              </a:solidFill>
            </a:endParaRPr>
          </a:p>
        </p:txBody>
      </p:sp>
      <p:sp>
        <p:nvSpPr>
          <p:cNvPr id="9" name="Shape 236"/>
          <p:cNvSpPr txBox="1"/>
          <p:nvPr/>
        </p:nvSpPr>
        <p:spPr>
          <a:xfrm>
            <a:off x="523400" y="3571701"/>
            <a:ext cx="4334000" cy="1697099"/>
          </a:xfrm>
          <a:prstGeom prst="rect">
            <a:avLst/>
          </a:prstGeom>
        </p:spPr>
        <p:txBody>
          <a:bodyPr lIns="121881" tIns="121881" rIns="121881" bIns="121881" anchor="t" anchorCtr="0">
            <a:noAutofit/>
          </a:bodyPr>
          <a:lstStyle/>
          <a:p>
            <a:r>
              <a:rPr lang="en-US" sz="4800" dirty="0">
                <a:solidFill>
                  <a:srgbClr val="434343"/>
                </a:solidFill>
                <a:latin typeface="Arial"/>
                <a:cs typeface="Arial"/>
              </a:rPr>
              <a:t>more frequent deployments</a:t>
            </a:r>
          </a:p>
        </p:txBody>
      </p:sp>
      <p:sp>
        <p:nvSpPr>
          <p:cNvPr id="10" name="Shape 237"/>
          <p:cNvSpPr txBox="1"/>
          <p:nvPr/>
        </p:nvSpPr>
        <p:spPr>
          <a:xfrm>
            <a:off x="6084845" y="3571701"/>
            <a:ext cx="5802355" cy="1697099"/>
          </a:xfrm>
          <a:prstGeom prst="rect">
            <a:avLst/>
          </a:prstGeom>
        </p:spPr>
        <p:txBody>
          <a:bodyPr lIns="121881" tIns="121881" rIns="121881" bIns="121881" anchor="t" anchorCtr="0">
            <a:noAutofit/>
          </a:bodyPr>
          <a:lstStyle/>
          <a:p>
            <a:r>
              <a:rPr lang="en-US" sz="4400" dirty="0">
                <a:solidFill>
                  <a:srgbClr val="434343"/>
                </a:solidFill>
                <a:latin typeface="Arial"/>
                <a:cs typeface="Arial"/>
              </a:rPr>
              <a:t>faster lead times </a:t>
            </a:r>
            <a:r>
              <a:rPr lang="en-US" sz="4400" dirty="0"/>
              <a:t>from commit to deploy</a:t>
            </a:r>
            <a:endParaRPr lang="en-US" sz="4400" dirty="0">
              <a:solidFill>
                <a:srgbClr val="434343"/>
              </a:solidFill>
              <a:latin typeface="Arial"/>
              <a:cs typeface="Arial"/>
            </a:endParaRPr>
          </a:p>
        </p:txBody>
      </p:sp>
      <p:sp>
        <p:nvSpPr>
          <p:cNvPr id="11" name="Text Box 5"/>
          <p:cNvSpPr txBox="1">
            <a:spLocks noChangeArrowheads="1"/>
          </p:cNvSpPr>
          <p:nvPr/>
        </p:nvSpPr>
        <p:spPr bwMode="auto">
          <a:xfrm>
            <a:off x="0" y="6552883"/>
            <a:ext cx="11887200" cy="277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0" tIns="45727" rIns="91420" bIns="45727">
            <a:spAutoFit/>
          </a:bodyPr>
          <a:lstStyle>
            <a:defPPr>
              <a:defRPr lang="en-US"/>
            </a:defPPr>
            <a:lvl1pPr defTabSz="685932" fontAlgn="base">
              <a:spcBef>
                <a:spcPct val="50000"/>
              </a:spcBef>
              <a:spcAft>
                <a:spcPct val="0"/>
              </a:spcAft>
              <a:defRPr sz="900">
                <a:solidFill>
                  <a:prstClr val="black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dirty="0"/>
              <a:t>Source: </a:t>
            </a:r>
            <a:r>
              <a:rPr lang="en-US" sz="1200" dirty="0" smtClean="0"/>
              <a:t>DORA</a:t>
            </a:r>
            <a:r>
              <a:rPr lang="en-US" sz="1200"/>
              <a:t>: </a:t>
            </a:r>
            <a:r>
              <a:rPr lang="en-US" sz="1200"/>
              <a:t>Accelerate: State of DevOps 2018: Strategies for a </a:t>
            </a:r>
            <a:r>
              <a:rPr lang="en-US" sz="1200"/>
              <a:t>New </a:t>
            </a:r>
            <a:r>
              <a:rPr lang="en-US" sz="1200" smtClean="0"/>
              <a:t>Economy</a:t>
            </a:r>
            <a:r>
              <a:rPr lang="en-US" sz="1200" smtClean="0"/>
              <a:t>: </a:t>
            </a:r>
            <a:r>
              <a:rPr lang="en-US" sz="1200" dirty="0"/>
              <a:t>https://</a:t>
            </a:r>
            <a:r>
              <a:rPr lang="en-US" sz="1200" dirty="0" err="1"/>
              <a:t>devops-research.com</a:t>
            </a:r>
            <a:r>
              <a:rPr lang="en-US" sz="1200" dirty="0"/>
              <a:t>/2018/08/announcing-accelerate-state-of-devops-2018/</a:t>
            </a:r>
            <a:endParaRPr lang="en-US" sz="1200" dirty="0"/>
          </a:p>
        </p:txBody>
      </p:sp>
      <p:sp>
        <p:nvSpPr>
          <p:cNvPr id="12" name="Title 2"/>
          <p:cNvSpPr>
            <a:spLocks noGrp="1"/>
          </p:cNvSpPr>
          <p:nvPr>
            <p:ph type="title"/>
          </p:nvPr>
        </p:nvSpPr>
        <p:spPr>
          <a:xfrm>
            <a:off x="609600" y="274637"/>
            <a:ext cx="11277600" cy="792163"/>
          </a:xfrm>
        </p:spPr>
        <p:txBody>
          <a:bodyPr/>
          <a:lstStyle/>
          <a:p>
            <a:r>
              <a:rPr lang="en-US" dirty="0" smtClean="0"/>
              <a:t>Elite Performers </a:t>
            </a:r>
            <a:r>
              <a:rPr lang="en-US" dirty="0"/>
              <a:t>Are More </a:t>
            </a:r>
            <a:r>
              <a:rPr lang="en-US" dirty="0" smtClean="0"/>
              <a:t>Agile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5939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 dir="r"/>
      </p:transition>
    </mc:Choice>
    <mc:Fallback xmlns="">
      <p:transition>
        <p:wipe dir="r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56183" y="1792045"/>
            <a:ext cx="2261227" cy="43415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756183" y="2688260"/>
            <a:ext cx="31369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AWS </a:t>
            </a:r>
            <a:r>
              <a:rPr lang="en-US" sz="3200" dirty="0"/>
              <a:t>DevOps Competency Partner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6183" y="4410722"/>
            <a:ext cx="3383280" cy="61851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20" y="0"/>
            <a:ext cx="69787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2099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60350" y="394692"/>
            <a:ext cx="6705600" cy="64633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rgbClr val="54636F"/>
                </a:solidFill>
              </a:rPr>
              <a:t>Amazon </a:t>
            </a:r>
            <a:r>
              <a:rPr lang="en-US" b="1" dirty="0">
                <a:solidFill>
                  <a:srgbClr val="54636F"/>
                </a:solidFill>
              </a:rPr>
              <a:t>Web Services </a:t>
            </a:r>
            <a:r>
              <a:rPr lang="en-US" b="1" dirty="0" smtClean="0">
                <a:solidFill>
                  <a:srgbClr val="54636F"/>
                </a:solidFill>
              </a:rPr>
              <a:t>Actions from XebiaLabs Platform</a:t>
            </a:r>
            <a:endParaRPr lang="en-US" b="1" dirty="0">
              <a:solidFill>
                <a:srgbClr val="54636F"/>
              </a:solidFill>
            </a:endParaRP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rgbClr val="54636F"/>
                </a:solidFill>
              </a:rPr>
              <a:t>Launch / terminate </a:t>
            </a:r>
            <a:r>
              <a:rPr lang="en-US" dirty="0">
                <a:solidFill>
                  <a:srgbClr val="54636F"/>
                </a:solidFill>
              </a:rPr>
              <a:t>AWS Elastic Compute Cloud (EC2) and Virtual Private Cloud (VPC) instances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rgbClr val="54636F"/>
                </a:solidFill>
              </a:rPr>
              <a:t>Deploy application </a:t>
            </a:r>
            <a:r>
              <a:rPr lang="en-US" dirty="0">
                <a:solidFill>
                  <a:srgbClr val="54636F"/>
                </a:solidFill>
              </a:rPr>
              <a:t>to AWS cloud-based instances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rgbClr val="54636F"/>
                </a:solidFill>
              </a:rPr>
              <a:t>Use </a:t>
            </a:r>
            <a:r>
              <a:rPr lang="en-US" dirty="0">
                <a:solidFill>
                  <a:srgbClr val="54636F"/>
                </a:solidFill>
              </a:rPr>
              <a:t>Amazon’s Elastic Load Balancing feature for EC2 instances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rgbClr val="54636F"/>
                </a:solidFill>
              </a:rPr>
              <a:t>Create </a:t>
            </a:r>
            <a:r>
              <a:rPr lang="en-US" dirty="0">
                <a:solidFill>
                  <a:srgbClr val="54636F"/>
                </a:solidFill>
              </a:rPr>
              <a:t>and </a:t>
            </a:r>
            <a:r>
              <a:rPr lang="en-US" dirty="0" smtClean="0">
                <a:solidFill>
                  <a:srgbClr val="54636F"/>
                </a:solidFill>
              </a:rPr>
              <a:t>use </a:t>
            </a:r>
            <a:r>
              <a:rPr lang="en-US" dirty="0">
                <a:solidFill>
                  <a:srgbClr val="54636F"/>
                </a:solidFill>
              </a:rPr>
              <a:t>Simple Storage Service (S3) buckets for file storage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rgbClr val="54636F"/>
                </a:solidFill>
              </a:rPr>
              <a:t>Provision </a:t>
            </a:r>
            <a:r>
              <a:rPr lang="en-US" dirty="0">
                <a:solidFill>
                  <a:srgbClr val="54636F"/>
                </a:solidFill>
              </a:rPr>
              <a:t>EC2 Container Service (ECS) clusters, tasks, and services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rgbClr val="54636F"/>
                </a:solidFill>
              </a:rPr>
              <a:t>Use </a:t>
            </a:r>
            <a:r>
              <a:rPr lang="en-US" dirty="0">
                <a:solidFill>
                  <a:srgbClr val="54636F"/>
                </a:solidFill>
              </a:rPr>
              <a:t>the Relational Database Service (RDS) for databases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rgbClr val="54636F"/>
                </a:solidFill>
              </a:rPr>
              <a:t>Use </a:t>
            </a:r>
            <a:r>
              <a:rPr lang="en-US" dirty="0">
                <a:solidFill>
                  <a:srgbClr val="54636F"/>
                </a:solidFill>
              </a:rPr>
              <a:t>the Elastic Block Store (EBS) for persistent block storage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rgbClr val="54636F"/>
                </a:solidFill>
              </a:rPr>
              <a:t>Provision EC2 </a:t>
            </a:r>
            <a:r>
              <a:rPr lang="en-US" dirty="0">
                <a:solidFill>
                  <a:srgbClr val="54636F"/>
                </a:solidFill>
              </a:rPr>
              <a:t>instances and </a:t>
            </a:r>
            <a:r>
              <a:rPr lang="en-US" dirty="0" smtClean="0">
                <a:solidFill>
                  <a:srgbClr val="54636F"/>
                </a:solidFill>
              </a:rPr>
              <a:t>deploy </a:t>
            </a:r>
            <a:r>
              <a:rPr lang="en-US" dirty="0">
                <a:solidFill>
                  <a:srgbClr val="54636F"/>
                </a:solidFill>
              </a:rPr>
              <a:t>applications to </a:t>
            </a:r>
            <a:r>
              <a:rPr lang="en-US" dirty="0" smtClean="0">
                <a:solidFill>
                  <a:srgbClr val="54636F"/>
                </a:solidFill>
              </a:rPr>
              <a:t>them</a:t>
            </a:r>
            <a:endParaRPr lang="en-US" dirty="0">
              <a:solidFill>
                <a:srgbClr val="54636F"/>
              </a:solidFill>
            </a:endParaRP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rgbClr val="54636F"/>
                </a:solidFill>
              </a:rPr>
              <a:t>Deploy </a:t>
            </a:r>
            <a:r>
              <a:rPr lang="en-US" dirty="0">
                <a:solidFill>
                  <a:srgbClr val="54636F"/>
                </a:solidFill>
              </a:rPr>
              <a:t>network configurations such as </a:t>
            </a:r>
            <a:r>
              <a:rPr lang="en-US" dirty="0" smtClean="0">
                <a:solidFill>
                  <a:srgbClr val="54636F"/>
                </a:solidFill>
              </a:rPr>
              <a:t>VPC </a:t>
            </a:r>
            <a:r>
              <a:rPr lang="en-US" dirty="0">
                <a:solidFill>
                  <a:srgbClr val="54636F"/>
                </a:solidFill>
              </a:rPr>
              <a:t>instances, subnets, routing tables, and network interfaces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rgbClr val="54636F"/>
                </a:solidFill>
              </a:rPr>
              <a:t>Deploy </a:t>
            </a:r>
            <a:r>
              <a:rPr lang="en-US" dirty="0">
                <a:solidFill>
                  <a:srgbClr val="54636F"/>
                </a:solidFill>
              </a:rPr>
              <a:t>load balancing configurations to AWS Elastic Load Balancing (ELB)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rgbClr val="54636F"/>
                </a:solidFill>
              </a:rPr>
              <a:t>Deploy </a:t>
            </a:r>
            <a:r>
              <a:rPr lang="en-US" dirty="0">
                <a:solidFill>
                  <a:srgbClr val="54636F"/>
                </a:solidFill>
              </a:rPr>
              <a:t>storage configurations such as </a:t>
            </a:r>
            <a:r>
              <a:rPr lang="en-US" dirty="0" smtClean="0">
                <a:solidFill>
                  <a:srgbClr val="54636F"/>
                </a:solidFill>
              </a:rPr>
              <a:t>EBS </a:t>
            </a:r>
            <a:r>
              <a:rPr lang="en-US" dirty="0">
                <a:solidFill>
                  <a:srgbClr val="54636F"/>
                </a:solidFill>
              </a:rPr>
              <a:t>volumes and </a:t>
            </a:r>
            <a:r>
              <a:rPr lang="en-US" dirty="0" smtClean="0">
                <a:solidFill>
                  <a:srgbClr val="54636F"/>
                </a:solidFill>
              </a:rPr>
              <a:t>S3 </a:t>
            </a:r>
            <a:r>
              <a:rPr lang="en-US" dirty="0">
                <a:solidFill>
                  <a:srgbClr val="54636F"/>
                </a:solidFill>
              </a:rPr>
              <a:t>buckets for file storage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rgbClr val="54636F"/>
                </a:solidFill>
              </a:rPr>
              <a:t>Deploy </a:t>
            </a:r>
            <a:r>
              <a:rPr lang="en-US" dirty="0">
                <a:solidFill>
                  <a:srgbClr val="54636F"/>
                </a:solidFill>
              </a:rPr>
              <a:t>content to S3 buckets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rgbClr val="54636F"/>
                </a:solidFill>
              </a:rPr>
              <a:t>Deploy tasks </a:t>
            </a:r>
            <a:r>
              <a:rPr lang="en-US" dirty="0">
                <a:solidFill>
                  <a:srgbClr val="54636F"/>
                </a:solidFill>
              </a:rPr>
              <a:t>and services to ECS clusters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rgbClr val="54636F"/>
                </a:solidFill>
              </a:rPr>
              <a:t>Provision and work </a:t>
            </a:r>
            <a:r>
              <a:rPr lang="en-US" dirty="0">
                <a:solidFill>
                  <a:srgbClr val="54636F"/>
                </a:solidFill>
              </a:rPr>
              <a:t>with EC2 Container Registry (ECR) repositories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rgbClr val="54636F"/>
                </a:solidFill>
              </a:rPr>
              <a:t>Provision </a:t>
            </a:r>
            <a:r>
              <a:rPr lang="en-US" dirty="0">
                <a:solidFill>
                  <a:srgbClr val="54636F"/>
                </a:solidFill>
              </a:rPr>
              <a:t>and </a:t>
            </a:r>
            <a:r>
              <a:rPr lang="en-US" dirty="0" smtClean="0">
                <a:solidFill>
                  <a:srgbClr val="54636F"/>
                </a:solidFill>
              </a:rPr>
              <a:t>work </a:t>
            </a:r>
            <a:r>
              <a:rPr lang="en-US" dirty="0">
                <a:solidFill>
                  <a:srgbClr val="54636F"/>
                </a:solidFill>
              </a:rPr>
              <a:t>with Relational Database Service (RDS) instances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rgbClr val="54636F"/>
                </a:solidFill>
              </a:rPr>
              <a:t>Deploy </a:t>
            </a:r>
            <a:r>
              <a:rPr lang="en-US" dirty="0">
                <a:solidFill>
                  <a:srgbClr val="54636F"/>
                </a:solidFill>
              </a:rPr>
              <a:t>AWS Lambda functions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rgbClr val="54636F"/>
                </a:solidFill>
              </a:rPr>
              <a:t>Provision </a:t>
            </a:r>
            <a:r>
              <a:rPr lang="en-US" dirty="0">
                <a:solidFill>
                  <a:srgbClr val="54636F"/>
                </a:solidFill>
              </a:rPr>
              <a:t>AWS API Gateway to invoke Lambda functions</a:t>
            </a:r>
            <a:endParaRPr lang="en-US" b="0" i="0" dirty="0">
              <a:solidFill>
                <a:srgbClr val="54636F"/>
              </a:solidFill>
              <a:effectLst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04" r="43021"/>
          <a:stretch/>
        </p:blipFill>
        <p:spPr>
          <a:xfrm>
            <a:off x="7302500" y="1440514"/>
            <a:ext cx="4640313" cy="388311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833582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4500"/>
            <a:ext cx="12192000" cy="5947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5176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09600" y="274637"/>
            <a:ext cx="11277600" cy="792163"/>
          </a:xfrm>
        </p:spPr>
        <p:txBody>
          <a:bodyPr/>
          <a:lstStyle/>
          <a:p>
            <a:r>
              <a:rPr lang="en-US" dirty="0" smtClean="0"/>
              <a:t>Elite Performers </a:t>
            </a:r>
            <a:r>
              <a:rPr lang="en-US" dirty="0"/>
              <a:t>Are More Reliable</a:t>
            </a:r>
          </a:p>
        </p:txBody>
      </p:sp>
      <p:sp>
        <p:nvSpPr>
          <p:cNvPr id="6" name="Shape 233"/>
          <p:cNvSpPr txBox="1">
            <a:spLocks/>
          </p:cNvSpPr>
          <p:nvPr/>
        </p:nvSpPr>
        <p:spPr bwMode="auto">
          <a:xfrm>
            <a:off x="406400" y="1600210"/>
            <a:ext cx="4334000" cy="2652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1881" tIns="60924" rIns="121881" bIns="60924" numCol="1" anchor="t" anchorCtr="0" compatLnSpc="1">
            <a:prstTxWarp prst="textNoShape">
              <a:avLst/>
            </a:prstTxWarp>
            <a:noAutofit/>
          </a:bodyPr>
          <a:lstStyle>
            <a:lvl1pPr marL="257189" indent="-257189" algn="l" rtl="0" eaLnBrk="1" fontAlgn="base" hangingPunct="1">
              <a:lnSpc>
                <a:spcPct val="90000"/>
              </a:lnSpc>
              <a:spcBef>
                <a:spcPts val="450"/>
              </a:spcBef>
              <a:spcAft>
                <a:spcPct val="0"/>
              </a:spcAft>
              <a:buClr>
                <a:srgbClr val="FDBE57"/>
              </a:buClr>
              <a:buFont typeface="Wingdings" pitchFamily="2" charset="2"/>
              <a:buChar char="§"/>
              <a:defRPr sz="2800" kern="1200">
                <a:solidFill>
                  <a:schemeClr val="tx1"/>
                </a:solidFill>
                <a:latin typeface="Arial" pitchFamily="34" charset="0"/>
                <a:ea typeface="Verdana" pitchFamily="34" charset="0"/>
                <a:cs typeface="Arial" pitchFamily="34" charset="0"/>
              </a:defRPr>
            </a:lvl1pPr>
            <a:lvl2pPr marL="557235" indent="-214325" algn="l" rtl="0" eaLnBrk="1" fontAlgn="base" hangingPunct="1">
              <a:lnSpc>
                <a:spcPct val="90000"/>
              </a:lnSpc>
              <a:spcBef>
                <a:spcPts val="300"/>
              </a:spcBef>
              <a:spcAft>
                <a:spcPct val="0"/>
              </a:spcAft>
              <a:buClr>
                <a:srgbClr val="FDBE57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Arial" pitchFamily="34" charset="0"/>
                <a:ea typeface="Verdana" pitchFamily="34" charset="0"/>
                <a:cs typeface="Arial" pitchFamily="34" charset="0"/>
              </a:defRPr>
            </a:lvl2pPr>
            <a:lvl3pPr marL="857290" indent="-171460" algn="l" rtl="0" eaLnBrk="1" fontAlgn="base" hangingPunct="1">
              <a:lnSpc>
                <a:spcPct val="90000"/>
              </a:lnSpc>
              <a:spcBef>
                <a:spcPts val="225"/>
              </a:spcBef>
              <a:spcAft>
                <a:spcPct val="0"/>
              </a:spcAft>
              <a:buClr>
                <a:srgbClr val="FDBE57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Arial" pitchFamily="34" charset="0"/>
                <a:ea typeface="Verdana" pitchFamily="34" charset="0"/>
                <a:cs typeface="Arial" pitchFamily="34" charset="0"/>
              </a:defRPr>
            </a:lvl3pPr>
            <a:lvl4pPr marL="1200200" indent="-17146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Verdana" pitchFamily="34" charset="0"/>
                <a:cs typeface="Verdana" pitchFamily="34" charset="0"/>
              </a:defRPr>
            </a:lvl4pPr>
            <a:lvl5pPr marL="1543112" indent="-17146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Verdana" pitchFamily="34" charset="0"/>
                <a:cs typeface="Verdana" pitchFamily="34" charset="0"/>
              </a:defRPr>
            </a:lvl5pPr>
            <a:lvl6pPr marL="1886030" indent="-171460" algn="l" defTabSz="6858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945" indent="-171460" algn="l" defTabSz="6858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860" indent="-171460" algn="l" defTabSz="6858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772" indent="-171460" algn="l" defTabSz="6858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Clr>
                <a:schemeClr val="dk1"/>
              </a:buClr>
              <a:buNone/>
            </a:pPr>
            <a:endParaRPr lang="en-US" sz="2400" dirty="0">
              <a:solidFill>
                <a:srgbClr val="434343"/>
              </a:solidFill>
            </a:endParaRPr>
          </a:p>
          <a:p>
            <a:pPr marL="0" indent="0">
              <a:spcBef>
                <a:spcPts val="0"/>
              </a:spcBef>
              <a:buClr>
                <a:schemeClr val="dk1"/>
              </a:buClr>
              <a:buSzPct val="25000"/>
              <a:buNone/>
            </a:pPr>
            <a:r>
              <a:rPr lang="en-US" sz="12800" b="1" dirty="0">
                <a:solidFill>
                  <a:srgbClr val="434343"/>
                </a:solidFill>
              </a:rPr>
              <a:t>7</a:t>
            </a:r>
            <a:r>
              <a:rPr lang="en-US" sz="12800" b="1" dirty="0" smtClean="0">
                <a:solidFill>
                  <a:srgbClr val="434343"/>
                </a:solidFill>
              </a:rPr>
              <a:t>x</a:t>
            </a:r>
            <a:endParaRPr lang="en-US" sz="12800" b="1" dirty="0">
              <a:solidFill>
                <a:srgbClr val="434343"/>
              </a:solidFill>
            </a:endParaRPr>
          </a:p>
          <a:p>
            <a:pPr marL="0" indent="0">
              <a:spcBef>
                <a:spcPts val="0"/>
              </a:spcBef>
              <a:buClr>
                <a:schemeClr val="dk1"/>
              </a:buClr>
              <a:buNone/>
            </a:pPr>
            <a:endParaRPr lang="en-US" sz="1600" dirty="0">
              <a:solidFill>
                <a:srgbClr val="434343"/>
              </a:solidFill>
            </a:endParaRPr>
          </a:p>
        </p:txBody>
      </p:sp>
      <p:sp>
        <p:nvSpPr>
          <p:cNvPr id="8" name="Shape 235"/>
          <p:cNvSpPr txBox="1">
            <a:spLocks/>
          </p:cNvSpPr>
          <p:nvPr/>
        </p:nvSpPr>
        <p:spPr bwMode="auto">
          <a:xfrm>
            <a:off x="5968045" y="1600210"/>
            <a:ext cx="5363999" cy="2652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1881" tIns="60924" rIns="121881" bIns="60924" numCol="1" anchor="t" anchorCtr="0" compatLnSpc="1">
            <a:prstTxWarp prst="textNoShape">
              <a:avLst/>
            </a:prstTxWarp>
            <a:noAutofit/>
          </a:bodyPr>
          <a:lstStyle>
            <a:lvl1pPr marL="257189" indent="-257189" algn="l" rtl="0" eaLnBrk="1" fontAlgn="base" hangingPunct="1">
              <a:lnSpc>
                <a:spcPct val="90000"/>
              </a:lnSpc>
              <a:spcBef>
                <a:spcPts val="450"/>
              </a:spcBef>
              <a:spcAft>
                <a:spcPct val="0"/>
              </a:spcAft>
              <a:buClr>
                <a:srgbClr val="FDBE57"/>
              </a:buClr>
              <a:buFont typeface="Wingdings" pitchFamily="2" charset="2"/>
              <a:buChar char="§"/>
              <a:defRPr sz="2800" kern="1200">
                <a:solidFill>
                  <a:schemeClr val="tx1"/>
                </a:solidFill>
                <a:latin typeface="Arial" pitchFamily="34" charset="0"/>
                <a:ea typeface="Verdana" pitchFamily="34" charset="0"/>
                <a:cs typeface="Arial" pitchFamily="34" charset="0"/>
              </a:defRPr>
            </a:lvl1pPr>
            <a:lvl2pPr marL="557235" indent="-214325" algn="l" rtl="0" eaLnBrk="1" fontAlgn="base" hangingPunct="1">
              <a:lnSpc>
                <a:spcPct val="90000"/>
              </a:lnSpc>
              <a:spcBef>
                <a:spcPts val="300"/>
              </a:spcBef>
              <a:spcAft>
                <a:spcPct val="0"/>
              </a:spcAft>
              <a:buClr>
                <a:srgbClr val="FDBE57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Arial" pitchFamily="34" charset="0"/>
                <a:ea typeface="Verdana" pitchFamily="34" charset="0"/>
                <a:cs typeface="Arial" pitchFamily="34" charset="0"/>
              </a:defRPr>
            </a:lvl2pPr>
            <a:lvl3pPr marL="857290" indent="-171460" algn="l" rtl="0" eaLnBrk="1" fontAlgn="base" hangingPunct="1">
              <a:lnSpc>
                <a:spcPct val="90000"/>
              </a:lnSpc>
              <a:spcBef>
                <a:spcPts val="225"/>
              </a:spcBef>
              <a:spcAft>
                <a:spcPct val="0"/>
              </a:spcAft>
              <a:buClr>
                <a:srgbClr val="FDBE57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Arial" pitchFamily="34" charset="0"/>
                <a:ea typeface="Verdana" pitchFamily="34" charset="0"/>
                <a:cs typeface="Arial" pitchFamily="34" charset="0"/>
              </a:defRPr>
            </a:lvl3pPr>
            <a:lvl4pPr marL="1200200" indent="-17146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Verdana" pitchFamily="34" charset="0"/>
                <a:cs typeface="Verdana" pitchFamily="34" charset="0"/>
              </a:defRPr>
            </a:lvl4pPr>
            <a:lvl5pPr marL="1543112" indent="-17146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Verdana" pitchFamily="34" charset="0"/>
                <a:cs typeface="Verdana" pitchFamily="34" charset="0"/>
              </a:defRPr>
            </a:lvl5pPr>
            <a:lvl6pPr marL="1886030" indent="-171460" algn="l" defTabSz="6858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945" indent="-171460" algn="l" defTabSz="6858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860" indent="-171460" algn="l" defTabSz="6858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772" indent="-171460" algn="l" defTabSz="6858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Clr>
                <a:schemeClr val="dk1"/>
              </a:buClr>
              <a:buNone/>
            </a:pPr>
            <a:endParaRPr lang="en-US" sz="2400" dirty="0">
              <a:solidFill>
                <a:srgbClr val="434343"/>
              </a:solidFill>
            </a:endParaRPr>
          </a:p>
          <a:p>
            <a:pPr marL="0" indent="0">
              <a:spcBef>
                <a:spcPts val="0"/>
              </a:spcBef>
              <a:buClr>
                <a:schemeClr val="dk1"/>
              </a:buClr>
              <a:buSzPct val="25000"/>
              <a:buNone/>
            </a:pPr>
            <a:r>
              <a:rPr lang="is-IS" sz="12800" b="1" dirty="0" smtClean="0">
                <a:solidFill>
                  <a:srgbClr val="434343"/>
                </a:solidFill>
              </a:rPr>
              <a:t>2,604</a:t>
            </a:r>
            <a:r>
              <a:rPr lang="en-US" sz="12800" b="1" dirty="0" smtClean="0">
                <a:solidFill>
                  <a:srgbClr val="434343"/>
                </a:solidFill>
              </a:rPr>
              <a:t>x</a:t>
            </a:r>
            <a:endParaRPr lang="en-US" sz="12800" b="1" dirty="0">
              <a:solidFill>
                <a:srgbClr val="434343"/>
              </a:solidFill>
            </a:endParaRPr>
          </a:p>
          <a:p>
            <a:pPr marL="0" indent="0">
              <a:spcBef>
                <a:spcPts val="0"/>
              </a:spcBef>
              <a:buClr>
                <a:schemeClr val="dk1"/>
              </a:buClr>
              <a:buNone/>
            </a:pPr>
            <a:endParaRPr lang="en-US" sz="1600" dirty="0">
              <a:solidFill>
                <a:srgbClr val="434343"/>
              </a:solidFill>
            </a:endParaRPr>
          </a:p>
        </p:txBody>
      </p:sp>
      <p:sp>
        <p:nvSpPr>
          <p:cNvPr id="9" name="Shape 236"/>
          <p:cNvSpPr txBox="1"/>
          <p:nvPr/>
        </p:nvSpPr>
        <p:spPr>
          <a:xfrm>
            <a:off x="523400" y="3571701"/>
            <a:ext cx="4334000" cy="1697099"/>
          </a:xfrm>
          <a:prstGeom prst="rect">
            <a:avLst/>
          </a:prstGeom>
        </p:spPr>
        <p:txBody>
          <a:bodyPr lIns="121881" tIns="121881" rIns="121881" bIns="121881" anchor="t" anchorCtr="0">
            <a:noAutofit/>
          </a:bodyPr>
          <a:lstStyle/>
          <a:p>
            <a:r>
              <a:rPr lang="en-US" sz="4800" dirty="0">
                <a:solidFill>
                  <a:srgbClr val="434343"/>
                </a:solidFill>
                <a:latin typeface="Arial"/>
                <a:cs typeface="Arial"/>
              </a:rPr>
              <a:t>lower change failure </a:t>
            </a:r>
            <a:r>
              <a:rPr lang="en-US" sz="4800" dirty="0" smtClean="0">
                <a:solidFill>
                  <a:srgbClr val="434343"/>
                </a:solidFill>
                <a:latin typeface="Arial"/>
                <a:cs typeface="Arial"/>
              </a:rPr>
              <a:t>rate</a:t>
            </a:r>
          </a:p>
          <a:p>
            <a:r>
              <a:rPr lang="en-US" sz="2400" dirty="0"/>
              <a:t>(changes are 1/7 as likely to fail)</a:t>
            </a:r>
            <a:endParaRPr lang="en-US" sz="2400" dirty="0">
              <a:solidFill>
                <a:srgbClr val="434343"/>
              </a:solidFill>
              <a:latin typeface="Arial"/>
              <a:cs typeface="Arial"/>
            </a:endParaRPr>
          </a:p>
        </p:txBody>
      </p:sp>
      <p:sp>
        <p:nvSpPr>
          <p:cNvPr id="10" name="Shape 237"/>
          <p:cNvSpPr txBox="1"/>
          <p:nvPr/>
        </p:nvSpPr>
        <p:spPr>
          <a:xfrm>
            <a:off x="6084845" y="3571701"/>
            <a:ext cx="5363999" cy="1697099"/>
          </a:xfrm>
          <a:prstGeom prst="rect">
            <a:avLst/>
          </a:prstGeom>
        </p:spPr>
        <p:txBody>
          <a:bodyPr lIns="121881" tIns="121881" rIns="121881" bIns="121881" anchor="t" anchorCtr="0">
            <a:noAutofit/>
          </a:bodyPr>
          <a:lstStyle/>
          <a:p>
            <a:r>
              <a:rPr lang="en-US" sz="4800" dirty="0">
                <a:solidFill>
                  <a:srgbClr val="434343"/>
                </a:solidFill>
                <a:latin typeface="Arial"/>
                <a:cs typeface="Arial"/>
              </a:rPr>
              <a:t>time to recover from incidents</a:t>
            </a:r>
            <a:endParaRPr lang="en-US" sz="4800" dirty="0">
              <a:solidFill>
                <a:srgbClr val="434343"/>
              </a:solidFill>
              <a:latin typeface="Arial"/>
              <a:cs typeface="Arial"/>
            </a:endParaRPr>
          </a:p>
        </p:txBody>
      </p:sp>
      <p:sp>
        <p:nvSpPr>
          <p:cNvPr id="13" name="Text Box 5"/>
          <p:cNvSpPr txBox="1">
            <a:spLocks noChangeArrowheads="1"/>
          </p:cNvSpPr>
          <p:nvPr/>
        </p:nvSpPr>
        <p:spPr bwMode="auto">
          <a:xfrm>
            <a:off x="0" y="6552883"/>
            <a:ext cx="11887200" cy="277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0" tIns="45727" rIns="91420" bIns="45727">
            <a:spAutoFit/>
          </a:bodyPr>
          <a:lstStyle>
            <a:defPPr>
              <a:defRPr lang="en-US"/>
            </a:defPPr>
            <a:lvl1pPr defTabSz="685932" fontAlgn="base">
              <a:spcBef>
                <a:spcPct val="50000"/>
              </a:spcBef>
              <a:spcAft>
                <a:spcPct val="0"/>
              </a:spcAft>
              <a:defRPr sz="900">
                <a:solidFill>
                  <a:prstClr val="black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dirty="0"/>
              <a:t>Source: </a:t>
            </a:r>
            <a:r>
              <a:rPr lang="en-US" sz="1200" dirty="0" smtClean="0"/>
              <a:t>DORA</a:t>
            </a:r>
            <a:r>
              <a:rPr lang="en-US" sz="1200"/>
              <a:t>: </a:t>
            </a:r>
            <a:r>
              <a:rPr lang="en-US" sz="1200"/>
              <a:t>Accelerate: State of DevOps 2018: Strategies for a </a:t>
            </a:r>
            <a:r>
              <a:rPr lang="en-US" sz="1200"/>
              <a:t>New </a:t>
            </a:r>
            <a:r>
              <a:rPr lang="en-US" sz="1200" smtClean="0"/>
              <a:t>Economy</a:t>
            </a:r>
            <a:r>
              <a:rPr lang="en-US" sz="1200" smtClean="0"/>
              <a:t>: </a:t>
            </a:r>
            <a:r>
              <a:rPr lang="en-US" sz="1200" dirty="0"/>
              <a:t>https://</a:t>
            </a:r>
            <a:r>
              <a:rPr lang="en-US" sz="1200" dirty="0" err="1"/>
              <a:t>devops-research.com</a:t>
            </a:r>
            <a:r>
              <a:rPr lang="en-US" sz="1200" dirty="0"/>
              <a:t>/2018/08/announcing-accelerate-state-of-devops-2018/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519007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 dir="r"/>
      </p:transition>
    </mc:Choice>
    <mc:Fallback xmlns="">
      <p:transition>
        <p:wipe dir="r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09600" y="274637"/>
            <a:ext cx="11277600" cy="792163"/>
          </a:xfrm>
        </p:spPr>
        <p:txBody>
          <a:bodyPr/>
          <a:lstStyle/>
          <a:p>
            <a:r>
              <a:rPr lang="en-US" dirty="0"/>
              <a:t>High Performers Do Cool Stuff</a:t>
            </a:r>
          </a:p>
        </p:txBody>
      </p:sp>
      <p:sp>
        <p:nvSpPr>
          <p:cNvPr id="6" name="Shape 233"/>
          <p:cNvSpPr txBox="1">
            <a:spLocks/>
          </p:cNvSpPr>
          <p:nvPr/>
        </p:nvSpPr>
        <p:spPr bwMode="auto">
          <a:xfrm>
            <a:off x="406400" y="1600210"/>
            <a:ext cx="4334000" cy="2652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1881" tIns="60924" rIns="121881" bIns="60924" numCol="1" anchor="t" anchorCtr="0" compatLnSpc="1">
            <a:prstTxWarp prst="textNoShape">
              <a:avLst/>
            </a:prstTxWarp>
            <a:noAutofit/>
          </a:bodyPr>
          <a:lstStyle>
            <a:lvl1pPr marL="257189" indent="-257189" algn="l" rtl="0" eaLnBrk="1" fontAlgn="base" hangingPunct="1">
              <a:lnSpc>
                <a:spcPct val="90000"/>
              </a:lnSpc>
              <a:spcBef>
                <a:spcPts val="450"/>
              </a:spcBef>
              <a:spcAft>
                <a:spcPct val="0"/>
              </a:spcAft>
              <a:buClr>
                <a:srgbClr val="FDBE57"/>
              </a:buClr>
              <a:buFont typeface="Wingdings" pitchFamily="2" charset="2"/>
              <a:buChar char="§"/>
              <a:defRPr sz="2800" kern="1200">
                <a:solidFill>
                  <a:schemeClr val="tx1"/>
                </a:solidFill>
                <a:latin typeface="Arial" pitchFamily="34" charset="0"/>
                <a:ea typeface="Verdana" pitchFamily="34" charset="0"/>
                <a:cs typeface="Arial" pitchFamily="34" charset="0"/>
              </a:defRPr>
            </a:lvl1pPr>
            <a:lvl2pPr marL="557235" indent="-214325" algn="l" rtl="0" eaLnBrk="1" fontAlgn="base" hangingPunct="1">
              <a:lnSpc>
                <a:spcPct val="90000"/>
              </a:lnSpc>
              <a:spcBef>
                <a:spcPts val="300"/>
              </a:spcBef>
              <a:spcAft>
                <a:spcPct val="0"/>
              </a:spcAft>
              <a:buClr>
                <a:srgbClr val="FDBE57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Arial" pitchFamily="34" charset="0"/>
                <a:ea typeface="Verdana" pitchFamily="34" charset="0"/>
                <a:cs typeface="Arial" pitchFamily="34" charset="0"/>
              </a:defRPr>
            </a:lvl2pPr>
            <a:lvl3pPr marL="857290" indent="-171460" algn="l" rtl="0" eaLnBrk="1" fontAlgn="base" hangingPunct="1">
              <a:lnSpc>
                <a:spcPct val="90000"/>
              </a:lnSpc>
              <a:spcBef>
                <a:spcPts val="225"/>
              </a:spcBef>
              <a:spcAft>
                <a:spcPct val="0"/>
              </a:spcAft>
              <a:buClr>
                <a:srgbClr val="FDBE57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Arial" pitchFamily="34" charset="0"/>
                <a:ea typeface="Verdana" pitchFamily="34" charset="0"/>
                <a:cs typeface="Arial" pitchFamily="34" charset="0"/>
              </a:defRPr>
            </a:lvl3pPr>
            <a:lvl4pPr marL="1200200" indent="-17146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Verdana" pitchFamily="34" charset="0"/>
                <a:cs typeface="Verdana" pitchFamily="34" charset="0"/>
              </a:defRPr>
            </a:lvl4pPr>
            <a:lvl5pPr marL="1543112" indent="-17146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Verdana" pitchFamily="34" charset="0"/>
                <a:cs typeface="Verdana" pitchFamily="34" charset="0"/>
              </a:defRPr>
            </a:lvl5pPr>
            <a:lvl6pPr marL="1886030" indent="-171460" algn="l" defTabSz="6858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945" indent="-171460" algn="l" defTabSz="6858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860" indent="-171460" algn="l" defTabSz="6858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772" indent="-171460" algn="l" defTabSz="6858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Clr>
                <a:schemeClr val="dk1"/>
              </a:buClr>
              <a:buNone/>
            </a:pPr>
            <a:endParaRPr lang="en-US" sz="2400" dirty="0">
              <a:solidFill>
                <a:srgbClr val="434343"/>
              </a:solidFill>
            </a:endParaRPr>
          </a:p>
          <a:p>
            <a:pPr marL="0" indent="0">
              <a:spcBef>
                <a:spcPts val="0"/>
              </a:spcBef>
              <a:buClr>
                <a:schemeClr val="dk1"/>
              </a:buClr>
              <a:buSzPct val="25000"/>
              <a:buNone/>
            </a:pPr>
            <a:r>
              <a:rPr lang="en-US" sz="12800" b="1" dirty="0" smtClean="0">
                <a:solidFill>
                  <a:srgbClr val="434343"/>
                </a:solidFill>
              </a:rPr>
              <a:t>25%</a:t>
            </a:r>
            <a:endParaRPr lang="en-US" sz="12800" b="1" dirty="0">
              <a:solidFill>
                <a:srgbClr val="434343"/>
              </a:solidFill>
            </a:endParaRPr>
          </a:p>
          <a:p>
            <a:pPr marL="0" indent="0">
              <a:spcBef>
                <a:spcPts val="0"/>
              </a:spcBef>
              <a:buClr>
                <a:schemeClr val="dk1"/>
              </a:buClr>
              <a:buNone/>
            </a:pPr>
            <a:endParaRPr lang="en-US" sz="1600" dirty="0">
              <a:solidFill>
                <a:srgbClr val="434343"/>
              </a:solidFill>
            </a:endParaRPr>
          </a:p>
        </p:txBody>
      </p:sp>
      <p:sp>
        <p:nvSpPr>
          <p:cNvPr id="8" name="Shape 235"/>
          <p:cNvSpPr txBox="1">
            <a:spLocks/>
          </p:cNvSpPr>
          <p:nvPr/>
        </p:nvSpPr>
        <p:spPr bwMode="auto">
          <a:xfrm>
            <a:off x="5968045" y="1600210"/>
            <a:ext cx="5363999" cy="2652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1881" tIns="60924" rIns="121881" bIns="60924" numCol="1" anchor="t" anchorCtr="0" compatLnSpc="1">
            <a:prstTxWarp prst="textNoShape">
              <a:avLst/>
            </a:prstTxWarp>
            <a:noAutofit/>
          </a:bodyPr>
          <a:lstStyle>
            <a:lvl1pPr marL="257189" indent="-257189" algn="l" rtl="0" eaLnBrk="1" fontAlgn="base" hangingPunct="1">
              <a:lnSpc>
                <a:spcPct val="90000"/>
              </a:lnSpc>
              <a:spcBef>
                <a:spcPts val="450"/>
              </a:spcBef>
              <a:spcAft>
                <a:spcPct val="0"/>
              </a:spcAft>
              <a:buClr>
                <a:srgbClr val="FDBE57"/>
              </a:buClr>
              <a:buFont typeface="Wingdings" pitchFamily="2" charset="2"/>
              <a:buChar char="§"/>
              <a:defRPr sz="2800" kern="1200">
                <a:solidFill>
                  <a:schemeClr val="tx1"/>
                </a:solidFill>
                <a:latin typeface="Arial" pitchFamily="34" charset="0"/>
                <a:ea typeface="Verdana" pitchFamily="34" charset="0"/>
                <a:cs typeface="Arial" pitchFamily="34" charset="0"/>
              </a:defRPr>
            </a:lvl1pPr>
            <a:lvl2pPr marL="557235" indent="-214325" algn="l" rtl="0" eaLnBrk="1" fontAlgn="base" hangingPunct="1">
              <a:lnSpc>
                <a:spcPct val="90000"/>
              </a:lnSpc>
              <a:spcBef>
                <a:spcPts val="300"/>
              </a:spcBef>
              <a:spcAft>
                <a:spcPct val="0"/>
              </a:spcAft>
              <a:buClr>
                <a:srgbClr val="FDBE57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Arial" pitchFamily="34" charset="0"/>
                <a:ea typeface="Verdana" pitchFamily="34" charset="0"/>
                <a:cs typeface="Arial" pitchFamily="34" charset="0"/>
              </a:defRPr>
            </a:lvl2pPr>
            <a:lvl3pPr marL="857290" indent="-171460" algn="l" rtl="0" eaLnBrk="1" fontAlgn="base" hangingPunct="1">
              <a:lnSpc>
                <a:spcPct val="90000"/>
              </a:lnSpc>
              <a:spcBef>
                <a:spcPts val="225"/>
              </a:spcBef>
              <a:spcAft>
                <a:spcPct val="0"/>
              </a:spcAft>
              <a:buClr>
                <a:srgbClr val="FDBE57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Arial" pitchFamily="34" charset="0"/>
                <a:ea typeface="Verdana" pitchFamily="34" charset="0"/>
                <a:cs typeface="Arial" pitchFamily="34" charset="0"/>
              </a:defRPr>
            </a:lvl3pPr>
            <a:lvl4pPr marL="1200200" indent="-17146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Verdana" pitchFamily="34" charset="0"/>
                <a:cs typeface="Verdana" pitchFamily="34" charset="0"/>
              </a:defRPr>
            </a:lvl4pPr>
            <a:lvl5pPr marL="1543112" indent="-17146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Verdana" pitchFamily="34" charset="0"/>
                <a:cs typeface="Verdana" pitchFamily="34" charset="0"/>
              </a:defRPr>
            </a:lvl5pPr>
            <a:lvl6pPr marL="1886030" indent="-171460" algn="l" defTabSz="6858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945" indent="-171460" algn="l" defTabSz="6858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860" indent="-171460" algn="l" defTabSz="6858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772" indent="-171460" algn="l" defTabSz="6858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Clr>
                <a:schemeClr val="dk1"/>
              </a:buClr>
              <a:buNone/>
            </a:pPr>
            <a:endParaRPr lang="en-US" sz="2400" dirty="0">
              <a:solidFill>
                <a:srgbClr val="434343"/>
              </a:solidFill>
            </a:endParaRPr>
          </a:p>
          <a:p>
            <a:pPr marL="0" indent="0">
              <a:spcBef>
                <a:spcPts val="0"/>
              </a:spcBef>
              <a:buClr>
                <a:schemeClr val="dk1"/>
              </a:buClr>
              <a:buSzPct val="25000"/>
              <a:buNone/>
            </a:pPr>
            <a:r>
              <a:rPr lang="en-US" sz="12800" b="1" dirty="0" smtClean="0">
                <a:solidFill>
                  <a:srgbClr val="434343"/>
                </a:solidFill>
              </a:rPr>
              <a:t>20%</a:t>
            </a:r>
            <a:endParaRPr lang="en-US" sz="12800" b="1" dirty="0">
              <a:solidFill>
                <a:srgbClr val="434343"/>
              </a:solidFill>
            </a:endParaRPr>
          </a:p>
          <a:p>
            <a:pPr marL="0" indent="0">
              <a:spcBef>
                <a:spcPts val="0"/>
              </a:spcBef>
              <a:buClr>
                <a:schemeClr val="dk1"/>
              </a:buClr>
              <a:buNone/>
            </a:pPr>
            <a:endParaRPr lang="en-US" sz="1600" dirty="0">
              <a:solidFill>
                <a:srgbClr val="434343"/>
              </a:solidFill>
            </a:endParaRPr>
          </a:p>
        </p:txBody>
      </p:sp>
      <p:sp>
        <p:nvSpPr>
          <p:cNvPr id="9" name="Shape 236"/>
          <p:cNvSpPr txBox="1"/>
          <p:nvPr/>
        </p:nvSpPr>
        <p:spPr>
          <a:xfrm>
            <a:off x="523400" y="3571701"/>
            <a:ext cx="4334000" cy="1697099"/>
          </a:xfrm>
          <a:prstGeom prst="rect">
            <a:avLst/>
          </a:prstGeom>
        </p:spPr>
        <p:txBody>
          <a:bodyPr lIns="121881" tIns="121881" rIns="121881" bIns="121881" anchor="t" anchorCtr="0">
            <a:noAutofit/>
          </a:bodyPr>
          <a:lstStyle/>
          <a:p>
            <a:r>
              <a:rPr lang="en-US" sz="4000" dirty="0">
                <a:solidFill>
                  <a:srgbClr val="434343"/>
                </a:solidFill>
                <a:latin typeface="Arial"/>
                <a:cs typeface="Arial"/>
              </a:rPr>
              <a:t>less time spent on </a:t>
            </a:r>
            <a:r>
              <a:rPr lang="en-US" sz="4000" dirty="0" smtClean="0">
                <a:solidFill>
                  <a:srgbClr val="434343"/>
                </a:solidFill>
                <a:latin typeface="Arial"/>
                <a:cs typeface="Arial"/>
              </a:rPr>
              <a:t>manual work</a:t>
            </a:r>
            <a:endParaRPr lang="en-US" sz="4000" dirty="0">
              <a:solidFill>
                <a:srgbClr val="434343"/>
              </a:solidFill>
              <a:latin typeface="Arial"/>
              <a:cs typeface="Arial"/>
            </a:endParaRPr>
          </a:p>
        </p:txBody>
      </p:sp>
      <p:sp>
        <p:nvSpPr>
          <p:cNvPr id="10" name="Shape 237"/>
          <p:cNvSpPr txBox="1"/>
          <p:nvPr/>
        </p:nvSpPr>
        <p:spPr>
          <a:xfrm>
            <a:off x="6084845" y="3571701"/>
            <a:ext cx="5363999" cy="1697099"/>
          </a:xfrm>
          <a:prstGeom prst="rect">
            <a:avLst/>
          </a:prstGeom>
        </p:spPr>
        <p:txBody>
          <a:bodyPr lIns="121881" tIns="121881" rIns="121881" bIns="121881" anchor="t" anchorCtr="0">
            <a:noAutofit/>
          </a:bodyPr>
          <a:lstStyle/>
          <a:p>
            <a:r>
              <a:rPr lang="en-US" sz="4800" dirty="0">
                <a:solidFill>
                  <a:srgbClr val="434343"/>
                </a:solidFill>
                <a:latin typeface="Arial"/>
                <a:cs typeface="Arial"/>
              </a:rPr>
              <a:t>more time spent on new work</a:t>
            </a:r>
          </a:p>
        </p:txBody>
      </p:sp>
      <p:sp>
        <p:nvSpPr>
          <p:cNvPr id="12" name="Text Box 5"/>
          <p:cNvSpPr txBox="1">
            <a:spLocks noChangeArrowheads="1"/>
          </p:cNvSpPr>
          <p:nvPr/>
        </p:nvSpPr>
        <p:spPr bwMode="auto">
          <a:xfrm>
            <a:off x="0" y="6552883"/>
            <a:ext cx="11887200" cy="277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0" tIns="45727" rIns="91420" bIns="45727">
            <a:spAutoFit/>
          </a:bodyPr>
          <a:lstStyle>
            <a:defPPr>
              <a:defRPr lang="en-US"/>
            </a:defPPr>
            <a:lvl1pPr defTabSz="685932" fontAlgn="base">
              <a:spcBef>
                <a:spcPct val="50000"/>
              </a:spcBef>
              <a:spcAft>
                <a:spcPct val="0"/>
              </a:spcAft>
              <a:defRPr sz="900">
                <a:solidFill>
                  <a:prstClr val="black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dirty="0"/>
              <a:t>Source: </a:t>
            </a:r>
            <a:r>
              <a:rPr lang="en-US" sz="1200" dirty="0" smtClean="0"/>
              <a:t>DORA</a:t>
            </a:r>
            <a:r>
              <a:rPr lang="en-US" sz="1200"/>
              <a:t>: </a:t>
            </a:r>
            <a:r>
              <a:rPr lang="en-US" sz="1200"/>
              <a:t>Accelerate: State of DevOps 2018: Strategies for a </a:t>
            </a:r>
            <a:r>
              <a:rPr lang="en-US" sz="1200"/>
              <a:t>New </a:t>
            </a:r>
            <a:r>
              <a:rPr lang="en-US" sz="1200" smtClean="0"/>
              <a:t>Economy</a:t>
            </a:r>
            <a:r>
              <a:rPr lang="en-US" sz="1200" smtClean="0"/>
              <a:t>: </a:t>
            </a:r>
            <a:r>
              <a:rPr lang="en-US" sz="1200" dirty="0"/>
              <a:t>https://</a:t>
            </a:r>
            <a:r>
              <a:rPr lang="en-US" sz="1200" dirty="0" err="1"/>
              <a:t>devops-research.com</a:t>
            </a:r>
            <a:r>
              <a:rPr lang="en-US" sz="1200" dirty="0"/>
              <a:t>/2018/08/announcing-accelerate-state-of-devops-2018/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069205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 dir="r"/>
      </p:transition>
    </mc:Choice>
    <mc:Fallback xmlns="">
      <p:transition>
        <p:wipe dir="r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8864" y="0"/>
            <a:ext cx="4381500" cy="6858000"/>
          </a:xfrm>
          <a:prstGeom prst="rect">
            <a:avLst/>
          </a:prstGeom>
        </p:spPr>
      </p:pic>
      <p:sp>
        <p:nvSpPr>
          <p:cNvPr id="4" name="Title 2"/>
          <p:cNvSpPr txBox="1">
            <a:spLocks/>
          </p:cNvSpPr>
          <p:nvPr/>
        </p:nvSpPr>
        <p:spPr>
          <a:xfrm>
            <a:off x="609600" y="274637"/>
            <a:ext cx="11277600" cy="7921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Better and Better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62556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3F9CA378-546A-4A61-B23B-7BB1A1FF71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9113" y="1059429"/>
            <a:ext cx="9513774" cy="5150253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xmlns="" id="{0FBF60EE-7746-45CF-AAAA-231C4CEF23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7"/>
            <a:ext cx="11277600" cy="792163"/>
          </a:xfrm>
        </p:spPr>
        <p:txBody>
          <a:bodyPr/>
          <a:lstStyle/>
          <a:p>
            <a:r>
              <a:rPr lang="en-US" dirty="0"/>
              <a:t>So Many Tools!</a:t>
            </a:r>
          </a:p>
        </p:txBody>
      </p:sp>
    </p:spTree>
    <p:extLst>
      <p:ext uri="{BB962C8B-B14F-4D97-AF65-F5344CB8AC3E}">
        <p14:creationId xmlns:p14="http://schemas.microsoft.com/office/powerpoint/2010/main" val="2890063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 dir="r"/>
      </p:transition>
    </mc:Choice>
    <mc:Fallback xmlns="">
      <p:transition>
        <p:wipe dir="r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9">
            <a:extLst>
              <a:ext uri="{FF2B5EF4-FFF2-40B4-BE49-F238E27FC236}">
                <a16:creationId xmlns:a16="http://schemas.microsoft.com/office/drawing/2014/main" xmlns="" id="{D6F0FCBA-84E8-401E-A446-1B42CB8C93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186" y="1126079"/>
            <a:ext cx="6160314" cy="5494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xmlns="" id="{22C31F37-933D-4EC2-8F40-64A07C565089}"/>
              </a:ext>
            </a:extLst>
          </p:cNvPr>
          <p:cNvSpPr txBox="1">
            <a:spLocks/>
          </p:cNvSpPr>
          <p:nvPr/>
        </p:nvSpPr>
        <p:spPr>
          <a:xfrm>
            <a:off x="6790482" y="1358809"/>
            <a:ext cx="5231756" cy="512686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Wait time Typically &gt; Task Time</a:t>
            </a:r>
          </a:p>
          <a:p>
            <a:r>
              <a:rPr lang="en-US"/>
              <a:t>Root Causes</a:t>
            </a:r>
          </a:p>
          <a:p>
            <a:pPr lvl="1"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</a:pPr>
            <a:r>
              <a:rPr lang="en-GB" altLang="en-US"/>
              <a:t>Role Silos</a:t>
            </a:r>
          </a:p>
          <a:p>
            <a:pPr lvl="1">
              <a:spcAft>
                <a:spcPts val="500"/>
              </a:spcAft>
              <a:buClr>
                <a:schemeClr val="accent1"/>
              </a:buClr>
            </a:pPr>
            <a:r>
              <a:rPr lang="en-GB" altLang="en-US"/>
              <a:t>Sharing Resources Across Projects</a:t>
            </a:r>
          </a:p>
          <a:p>
            <a:pPr lvl="1">
              <a:spcAft>
                <a:spcPts val="500"/>
              </a:spcAft>
              <a:buClr>
                <a:schemeClr val="accent1"/>
              </a:buClr>
            </a:pPr>
            <a:r>
              <a:rPr lang="en-GB" altLang="en-US"/>
              <a:t>Lack of a “Product Team” model</a:t>
            </a:r>
            <a:endParaRPr lang="en-GB" altLang="en-US" dirty="0"/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xmlns="" id="{0CD0BB03-24AD-40A9-8EB0-989C835D6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7"/>
            <a:ext cx="11277600" cy="792163"/>
          </a:xfrm>
        </p:spPr>
        <p:txBody>
          <a:bodyPr/>
          <a:lstStyle/>
          <a:p>
            <a:r>
              <a:rPr lang="en-US" dirty="0"/>
              <a:t>Organizational Challenges</a:t>
            </a:r>
          </a:p>
        </p:txBody>
      </p:sp>
    </p:spTree>
    <p:extLst>
      <p:ext uri="{BB962C8B-B14F-4D97-AF65-F5344CB8AC3E}">
        <p14:creationId xmlns:p14="http://schemas.microsoft.com/office/powerpoint/2010/main" val="41455589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xmlns="" id="{21D45179-EE65-48EF-AFF0-FA46B59BC7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7"/>
            <a:ext cx="11277600" cy="792163"/>
          </a:xfrm>
        </p:spPr>
        <p:txBody>
          <a:bodyPr/>
          <a:lstStyle/>
          <a:p>
            <a:r>
              <a:rPr lang="en-US" dirty="0"/>
              <a:t>Scaling Challenges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037C21AE-3186-4B6C-A2DC-46C79B7A143A}"/>
              </a:ext>
            </a:extLst>
          </p:cNvPr>
          <p:cNvSpPr txBox="1"/>
          <p:nvPr/>
        </p:nvSpPr>
        <p:spPr>
          <a:xfrm>
            <a:off x="960344" y="1559020"/>
            <a:ext cx="1044984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Departmental Success != Enterprise-wide Success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5F6D08ED-8A7C-4E15-B4E7-762374492026}"/>
              </a:ext>
            </a:extLst>
          </p:cNvPr>
          <p:cNvSpPr txBox="1"/>
          <p:nvPr/>
        </p:nvSpPr>
        <p:spPr>
          <a:xfrm>
            <a:off x="2463574" y="2744435"/>
            <a:ext cx="744338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Compliance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Visibility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Maintainability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Repeatability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Technical and Non-technical Participants</a:t>
            </a:r>
          </a:p>
        </p:txBody>
      </p:sp>
    </p:spTree>
    <p:extLst>
      <p:ext uri="{BB962C8B-B14F-4D97-AF65-F5344CB8AC3E}">
        <p14:creationId xmlns:p14="http://schemas.microsoft.com/office/powerpoint/2010/main" val="33244506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344783" y="1400939"/>
            <a:ext cx="7443756" cy="1855747"/>
          </a:xfrm>
          <a:prstGeom prst="rect">
            <a:avLst/>
          </a:prstGeom>
          <a:solidFill>
            <a:srgbClr val="1FB354"/>
          </a:solidFill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1811" y="430021"/>
            <a:ext cx="2261227" cy="434157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7946081" y="1400940"/>
            <a:ext cx="3855057" cy="4798670"/>
          </a:xfrm>
          <a:prstGeom prst="rect">
            <a:avLst/>
          </a:prstGeom>
          <a:solidFill>
            <a:srgbClr val="282F3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182880" rtlCol="0" anchor="t"/>
          <a:lstStyle/>
          <a:p>
            <a:pPr marL="17463"/>
            <a:r>
              <a:rPr lang="en-US" sz="2800" b="1" dirty="0">
                <a:solidFill>
                  <a:schemeClr val="bg1"/>
                </a:solidFill>
              </a:rPr>
              <a:t>Hundreds of Companies </a:t>
            </a:r>
            <a:br>
              <a:rPr lang="en-US" sz="2800" b="1" dirty="0">
                <a:solidFill>
                  <a:schemeClr val="bg1"/>
                </a:solidFill>
              </a:rPr>
            </a:br>
            <a:r>
              <a:rPr lang="en-US" sz="2400" dirty="0">
                <a:solidFill>
                  <a:schemeClr val="bg1"/>
                </a:solidFill>
              </a:rPr>
              <a:t>deliver software with </a:t>
            </a:r>
            <a:r>
              <a:rPr lang="en-US" sz="2400" dirty="0" err="1">
                <a:solidFill>
                  <a:schemeClr val="bg1"/>
                </a:solidFill>
              </a:rPr>
              <a:t>XebiaLabs</a:t>
            </a:r>
            <a:r>
              <a:rPr lang="en-US" sz="2400" dirty="0">
                <a:solidFill>
                  <a:schemeClr val="bg1"/>
                </a:solidFill>
              </a:rPr>
              <a:t> - faster, safer and more customer focused</a:t>
            </a:r>
          </a:p>
        </p:txBody>
      </p:sp>
      <p:sp>
        <p:nvSpPr>
          <p:cNvPr id="23" name="Rectangle 22"/>
          <p:cNvSpPr/>
          <p:nvPr/>
        </p:nvSpPr>
        <p:spPr>
          <a:xfrm>
            <a:off x="406849" y="1301017"/>
            <a:ext cx="7381689" cy="2083222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ctr" anchorCtr="0"/>
          <a:lstStyle/>
          <a:p>
            <a:r>
              <a:rPr lang="en-US" sz="3200" b="1" dirty="0">
                <a:solidFill>
                  <a:schemeClr val="bg1"/>
                </a:solidFill>
              </a:rPr>
              <a:t>Enterprise DevOps Platform </a:t>
            </a:r>
            <a:br>
              <a:rPr lang="en-US" sz="3200" b="1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intelligence, automation and control</a:t>
            </a:r>
          </a:p>
          <a:p>
            <a:r>
              <a:rPr lang="en-US" sz="2800" dirty="0">
                <a:solidFill>
                  <a:schemeClr val="bg1"/>
                </a:solidFill>
              </a:rPr>
              <a:t>Learn more: www.youtube.com/xebialabs</a:t>
            </a:r>
          </a:p>
        </p:txBody>
      </p:sp>
      <p:sp>
        <p:nvSpPr>
          <p:cNvPr id="31" name="Rectangle 30"/>
          <p:cNvSpPr/>
          <p:nvPr/>
        </p:nvSpPr>
        <p:spPr>
          <a:xfrm>
            <a:off x="3856591" y="3356608"/>
            <a:ext cx="3931948" cy="1362225"/>
          </a:xfrm>
          <a:prstGeom prst="rect">
            <a:avLst/>
          </a:prstGeom>
          <a:solidFill>
            <a:srgbClr val="282F3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rtlCol="0" anchor="ctr"/>
          <a:lstStyle/>
          <a:p>
            <a:pPr>
              <a:spcAft>
                <a:spcPts val="1800"/>
              </a:spcAft>
            </a:pPr>
            <a:r>
              <a:rPr lang="en-US" sz="2400" dirty="0">
                <a:solidFill>
                  <a:schemeClr val="bg1"/>
                </a:solidFill>
              </a:rPr>
              <a:t>Continuous Delivery and DevOps pioneer, authority and technology leader</a:t>
            </a:r>
          </a:p>
        </p:txBody>
      </p:sp>
      <p:sp>
        <p:nvSpPr>
          <p:cNvPr id="33" name="Rectangle 32"/>
          <p:cNvSpPr/>
          <p:nvPr/>
        </p:nvSpPr>
        <p:spPr>
          <a:xfrm>
            <a:off x="3856591" y="4821682"/>
            <a:ext cx="3931949" cy="1377927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rtlCol="0" anchor="ctr"/>
          <a:lstStyle/>
          <a:p>
            <a:pPr>
              <a:spcAft>
                <a:spcPts val="1800"/>
              </a:spcAft>
            </a:pPr>
            <a:r>
              <a:rPr lang="en-US" sz="2400" dirty="0">
                <a:solidFill>
                  <a:schemeClr val="bg1"/>
                </a:solidFill>
              </a:rPr>
              <a:t>Global </a:t>
            </a:r>
            <a:r>
              <a:rPr lang="en-US" sz="2400">
                <a:solidFill>
                  <a:schemeClr val="bg1"/>
                </a:solidFill>
              </a:rPr>
              <a:t>team </a:t>
            </a:r>
            <a:br>
              <a:rPr lang="en-US" sz="2400">
                <a:solidFill>
                  <a:schemeClr val="bg1"/>
                </a:solidFill>
              </a:rPr>
            </a:br>
            <a:r>
              <a:rPr lang="en-US" sz="2400">
                <a:solidFill>
                  <a:schemeClr val="bg1"/>
                </a:solidFill>
              </a:rPr>
              <a:t>in </a:t>
            </a:r>
            <a:r>
              <a:rPr lang="en-US" sz="2400" dirty="0">
                <a:solidFill>
                  <a:schemeClr val="bg1"/>
                </a:solidFill>
              </a:rPr>
              <a:t>the US, </a:t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en-US" sz="2400" dirty="0">
                <a:solidFill>
                  <a:schemeClr val="bg1"/>
                </a:solidFill>
              </a:rPr>
              <a:t>Europe </a:t>
            </a:r>
            <a:r>
              <a:rPr lang="en-US" sz="2400">
                <a:solidFill>
                  <a:schemeClr val="bg1"/>
                </a:solidFill>
              </a:rPr>
              <a:t>&amp; APAC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43780" y="5088943"/>
            <a:ext cx="1681194" cy="89389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65686" y="3277969"/>
            <a:ext cx="3796992" cy="2881727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344783" y="3356608"/>
            <a:ext cx="3359438" cy="2851685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182880" tIns="182880" rtlCol="0" anchor="t"/>
          <a:lstStyle/>
          <a:p>
            <a:r>
              <a:rPr lang="en-US" sz="2800" b="1"/>
              <a:t>Top-ranked</a:t>
            </a:r>
            <a:endParaRPr lang="en-US" sz="2800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132" y="4747451"/>
            <a:ext cx="1199117" cy="1251253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8116" y="4350056"/>
            <a:ext cx="901433" cy="2974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8" cstate="screen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9284" y="4365808"/>
            <a:ext cx="846377" cy="192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47072" y="4748488"/>
            <a:ext cx="1242570" cy="125021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32" name="Oval 31"/>
          <p:cNvSpPr/>
          <p:nvPr/>
        </p:nvSpPr>
        <p:spPr>
          <a:xfrm>
            <a:off x="3017597" y="4718833"/>
            <a:ext cx="330882" cy="313325"/>
          </a:xfrm>
          <a:prstGeom prst="ellipse">
            <a:avLst/>
          </a:prstGeom>
          <a:noFill/>
          <a:ln w="38100">
            <a:solidFill>
              <a:srgbClr val="00D14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1331524" y="5059752"/>
            <a:ext cx="330882" cy="313325"/>
          </a:xfrm>
          <a:prstGeom prst="ellipse">
            <a:avLst/>
          </a:prstGeom>
          <a:noFill/>
          <a:ln w="38100">
            <a:solidFill>
              <a:srgbClr val="00D14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015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 dir="r"/>
      </p:transition>
    </mc:Choice>
    <mc:Fallback xmlns="">
      <p:transition>
        <p:wipe dir="r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2249;p16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73824" y="981541"/>
            <a:ext cx="9719576" cy="5725508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itle 2">
            <a:extLst>
              <a:ext uri="{FF2B5EF4-FFF2-40B4-BE49-F238E27FC236}">
                <a16:creationId xmlns:a16="http://schemas.microsoft.com/office/drawing/2014/main" xmlns="" id="{21D45179-EE65-48EF-AFF0-FA46B59BC7A4}"/>
              </a:ext>
            </a:extLst>
          </p:cNvPr>
          <p:cNvSpPr txBox="1">
            <a:spLocks/>
          </p:cNvSpPr>
          <p:nvPr/>
        </p:nvSpPr>
        <p:spPr>
          <a:xfrm>
            <a:off x="609600" y="274637"/>
            <a:ext cx="11277600" cy="7921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XebiaLabs Platform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72792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6897</TotalTime>
  <Words>460</Words>
  <Application>Microsoft Macintosh PowerPoint</Application>
  <PresentationFormat>Widescreen</PresentationFormat>
  <Paragraphs>75</Paragraphs>
  <Slides>12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Calibri</vt:lpstr>
      <vt:lpstr>Calibri Light</vt:lpstr>
      <vt:lpstr>ＭＳ Ｐゴシック</vt:lpstr>
      <vt:lpstr>Verdana</vt:lpstr>
      <vt:lpstr>Wingdings</vt:lpstr>
      <vt:lpstr>Arial</vt:lpstr>
      <vt:lpstr>Office Theme</vt:lpstr>
      <vt:lpstr>Elite Performers Are More Agile</vt:lpstr>
      <vt:lpstr>Elite Performers Are More Reliable</vt:lpstr>
      <vt:lpstr>High Performers Do Cool Stuff</vt:lpstr>
      <vt:lpstr>PowerPoint Presentation</vt:lpstr>
      <vt:lpstr>So Many Tools!</vt:lpstr>
      <vt:lpstr>Organizational Challenges</vt:lpstr>
      <vt:lpstr>Scaling Challenges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Tim Buntel</dc:creator>
  <cp:lastModifiedBy>Tim Buntel</cp:lastModifiedBy>
  <cp:revision>18</cp:revision>
  <dcterms:created xsi:type="dcterms:W3CDTF">2018-08-23T14:49:41Z</dcterms:created>
  <dcterms:modified xsi:type="dcterms:W3CDTF">2018-09-04T13:47:24Z</dcterms:modified>
</cp:coreProperties>
</file>